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1476" r:id="rId2"/>
    <p:sldId id="1473" r:id="rId3"/>
    <p:sldId id="1460" r:id="rId4"/>
    <p:sldId id="1462" r:id="rId5"/>
    <p:sldId id="1465" r:id="rId6"/>
    <p:sldId id="1468" r:id="rId7"/>
    <p:sldId id="1466" r:id="rId8"/>
    <p:sldId id="1469" r:id="rId9"/>
    <p:sldId id="1477" r:id="rId10"/>
    <p:sldId id="1474" r:id="rId11"/>
    <p:sldId id="1475" r:id="rId12"/>
    <p:sldId id="1464" r:id="rId13"/>
    <p:sldId id="1467" r:id="rId14"/>
    <p:sldId id="1463" r:id="rId15"/>
    <p:sldId id="1471" r:id="rId16"/>
    <p:sldId id="1472" r:id="rId17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BDEEFF"/>
    <a:srgbClr val="172C51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8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0" y="5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079CF9E9-6771-4C90-B821-614FA49E85CB}" type="datetimeFigureOut">
              <a:rPr lang="en-US" smtClean="0"/>
              <a:t>12/22/2025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342AA6E-F0E0-4172-965E-CE2252AE8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79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5">
            <a:extLst>
              <a:ext uri="{FF2B5EF4-FFF2-40B4-BE49-F238E27FC236}">
                <a16:creationId xmlns:a16="http://schemas.microsoft.com/office/drawing/2014/main" id="{F57D8FE3-E9C6-B08F-111D-D120313E2824}"/>
              </a:ext>
            </a:extLst>
          </p:cNvPr>
          <p:cNvSpPr/>
          <p:nvPr userDrawn="1"/>
        </p:nvSpPr>
        <p:spPr>
          <a:xfrm rot="10800000">
            <a:off x="2644044" y="-154236"/>
            <a:ext cx="9547956" cy="71279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12000"/>
                </a:schemeClr>
              </a:gs>
              <a:gs pos="79000">
                <a:srgbClr val="00B0F0"/>
              </a:gs>
              <a:gs pos="100000">
                <a:srgbClr val="0060A8"/>
              </a:gs>
            </a:gsLst>
            <a:lin ang="10800000" scaled="1"/>
            <a:tileRect/>
          </a:gradFill>
          <a:ln>
            <a:noFill/>
          </a:ln>
          <a:effectLst>
            <a:outerShdw blurRad="215900" dist="304800" dir="8100000" algn="tr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latinLnBrk="0">
              <a:lnSpc>
                <a:spcPct val="150000"/>
              </a:lnSpc>
              <a:defRPr/>
            </a:pPr>
            <a:r>
              <a:rPr lang="en-US" altLang="ko-KR" sz="3600" b="1" kern="0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5563FD5-8131-4DA4-72A5-51248538745A}"/>
              </a:ext>
            </a:extLst>
          </p:cNvPr>
          <p:cNvSpPr txBox="1">
            <a:spLocks/>
          </p:cNvSpPr>
          <p:nvPr userDrawn="1"/>
        </p:nvSpPr>
        <p:spPr>
          <a:xfrm>
            <a:off x="-5" y="2997900"/>
            <a:ext cx="12192000" cy="571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172C51"/>
                </a:solidFill>
              </a:rPr>
              <a:t>TITLE OF PRESENTATION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2B34E9-9AFD-B758-58AB-AE2019A34991}"/>
              </a:ext>
            </a:extLst>
          </p:cNvPr>
          <p:cNvCxnSpPr>
            <a:cxnSpLocks/>
          </p:cNvCxnSpPr>
          <p:nvPr userDrawn="1"/>
        </p:nvCxnSpPr>
        <p:spPr>
          <a:xfrm>
            <a:off x="0" y="2763389"/>
            <a:ext cx="121919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" name="Picture 1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BCB1DEAD-C3EF-CEB5-32DF-BBD7DC8A85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44" y="956173"/>
            <a:ext cx="6939712" cy="180721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D7D73C0C-379F-A63C-ED94-EE07AC1E0D38}"/>
              </a:ext>
            </a:extLst>
          </p:cNvPr>
          <p:cNvSpPr txBox="1">
            <a:spLocks/>
          </p:cNvSpPr>
          <p:nvPr userDrawn="1"/>
        </p:nvSpPr>
        <p:spPr>
          <a:xfrm>
            <a:off x="-17900" y="3803972"/>
            <a:ext cx="12192000" cy="571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>
                <a:solidFill>
                  <a:srgbClr val="172C51"/>
                </a:solidFill>
              </a:rPr>
              <a:t>PRESENTER</a:t>
            </a:r>
          </a:p>
        </p:txBody>
      </p:sp>
    </p:spTree>
    <p:extLst>
      <p:ext uri="{BB962C8B-B14F-4D97-AF65-F5344CB8AC3E}">
        <p14:creationId xmlns:p14="http://schemas.microsoft.com/office/powerpoint/2010/main" val="221317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4430E-A6E6-67B1-8013-CAF01D97F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0E8457-7110-0869-1194-8BBC3078D7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47937-0589-FD65-1B78-18ABB0C93F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52CBC0-004A-4D47-B045-1EDFE8A91DF4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31B23-6FA8-7B43-A795-74443F02A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85071-2F6D-1156-6FFD-C7B38DA30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08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6F8F54-D391-996A-2EED-995FEB36EA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724FA4-FD4D-747C-AD82-12AF725B8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BB532-7A80-6D97-D4B5-DA34FF7F7E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E808D6-F88A-4103-B541-1E9B1B2BCB60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CBCD9-6707-DCCA-4434-895DAC11E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55AFA-C9B0-FA32-952C-DF2991270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91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5">
            <a:extLst>
              <a:ext uri="{FF2B5EF4-FFF2-40B4-BE49-F238E27FC236}">
                <a16:creationId xmlns:a16="http://schemas.microsoft.com/office/drawing/2014/main" id="{F57D8FE3-E9C6-B08F-111D-D120313E2824}"/>
              </a:ext>
            </a:extLst>
          </p:cNvPr>
          <p:cNvSpPr/>
          <p:nvPr userDrawn="1"/>
        </p:nvSpPr>
        <p:spPr>
          <a:xfrm rot="10800000">
            <a:off x="2644044" y="-269912"/>
            <a:ext cx="9547956" cy="71279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12000"/>
                </a:schemeClr>
              </a:gs>
              <a:gs pos="79000">
                <a:srgbClr val="00B0F0"/>
              </a:gs>
              <a:gs pos="100000">
                <a:srgbClr val="0060A8"/>
              </a:gs>
            </a:gsLst>
            <a:lin ang="10800000" scaled="1"/>
            <a:tileRect/>
          </a:gradFill>
          <a:ln>
            <a:noFill/>
          </a:ln>
          <a:effectLst>
            <a:outerShdw blurRad="215900" dist="304800" dir="8100000" algn="tr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latinLnBrk="0">
              <a:lnSpc>
                <a:spcPct val="150000"/>
              </a:lnSpc>
              <a:defRPr/>
            </a:pPr>
            <a:r>
              <a:rPr lang="en-US" altLang="ko-KR" sz="3600" b="1" kern="0" dirty="0">
                <a:solidFill>
                  <a:prstClr val="white"/>
                </a:solidFill>
              </a:rPr>
              <a:t>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2B34E9-9AFD-B758-58AB-AE2019A34991}"/>
              </a:ext>
            </a:extLst>
          </p:cNvPr>
          <p:cNvCxnSpPr>
            <a:cxnSpLocks/>
          </p:cNvCxnSpPr>
          <p:nvPr userDrawn="1"/>
        </p:nvCxnSpPr>
        <p:spPr>
          <a:xfrm>
            <a:off x="0" y="2763389"/>
            <a:ext cx="121919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" name="Picture 1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BCB1DEAD-C3EF-CEB5-32DF-BBD7DC8A85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44" y="1069295"/>
            <a:ext cx="6939712" cy="1807216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260E37-4C05-8AAC-01B7-5A1D340A29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915660"/>
            <a:ext cx="12183527" cy="536575"/>
          </a:xfrm>
          <a:prstGeom prst="rect">
            <a:avLst/>
          </a:prstGeom>
        </p:spPr>
        <p:txBody>
          <a:bodyPr/>
          <a:lstStyle>
            <a:lvl1pPr algn="ctr">
              <a:buNone/>
              <a:defRPr sz="4000" b="1"/>
            </a:lvl1pPr>
          </a:lstStyle>
          <a:p>
            <a:pPr lvl="0"/>
            <a:r>
              <a:rPr lang="en-US" dirty="0"/>
              <a:t>TITLE OF PRESENTATION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273E834-CD3D-9139-AD78-B8115A42E46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8473" y="3476135"/>
            <a:ext cx="12192000" cy="536575"/>
          </a:xfrm>
          <a:prstGeom prst="rect">
            <a:avLst/>
          </a:prstGeom>
        </p:spPr>
        <p:txBody>
          <a:bodyPr/>
          <a:lstStyle>
            <a:lvl1pPr algn="ctr">
              <a:buNone/>
              <a:defRPr sz="4000" b="1"/>
            </a:lvl1pPr>
          </a:lstStyle>
          <a:p>
            <a:pPr lvl="0"/>
            <a:r>
              <a:rPr lang="en-US" dirty="0"/>
              <a:t>Presenter</a:t>
            </a:r>
          </a:p>
        </p:txBody>
      </p:sp>
    </p:spTree>
    <p:extLst>
      <p:ext uri="{BB962C8B-B14F-4D97-AF65-F5344CB8AC3E}">
        <p14:creationId xmlns:p14="http://schemas.microsoft.com/office/powerpoint/2010/main" val="2218867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A0692-41B8-1AF9-178A-DAF84052B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7563"/>
          </a:xfrm>
          <a:prstGeom prst="rect">
            <a:avLst/>
          </a:prstGeom>
        </p:spPr>
        <p:txBody>
          <a:bodyPr/>
          <a:lstStyle>
            <a:lvl1pPr>
              <a:defRPr sz="3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DE659-90AB-B8C2-3D72-5D7F1ACA6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0EABF-CECF-552C-B5F5-5D5C4ED2FF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26ED10-2341-4B1C-BB5F-F89CA78583AB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49E66-E078-94C7-1A87-9F015177D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30E9A-F420-407D-8B13-F4218F933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0DEDB-4BE5-E76D-622B-23B14B7B1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47FB3-1D7B-79EB-44FC-ED4E55C7E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85CC7-6E0D-DB56-DE49-CF48154731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9C194D8-BD3A-40A4-BF6A-F3A3DB58F96E}" type="datetime1">
              <a:rPr lang="en-US" smtClean="0"/>
              <a:t>12/22/2025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0A174-0DC7-7BE7-64AE-982CE2B26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CDCBE-6839-A210-D3F9-FB5ADC673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5FE8D-A89C-80B5-B760-FC2AAA298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9A35F-5868-EB5A-C910-DFDBFC8D1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BCEFA-3F4C-8A3C-389E-9DB20854B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C60373-6C7D-3AC1-7559-44193C10E5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294D13-3985-41B4-90E4-80314E733366}" type="datetime1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47C6D2-91CA-05C2-51D2-F0FFD4A9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0FF8EB-C048-DD84-5DFD-3F4FC1EB5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15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DA8E7-3216-D207-1005-69DCEAA69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28EE12-2E0F-353B-368B-8E00603C8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F00C0-61D4-48D4-0714-473A3CD186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1F7F9D-2F2A-0D29-AC9F-F1DE28AEFD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1B66AA-CAF1-AFAE-A90B-0AD735E6B1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60BF21-1158-535B-7416-F1268747AE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87931D-DB32-4B8F-B9E0-8BEC83933285}" type="datetime1">
              <a:rPr lang="en-US" smtClean="0"/>
              <a:t>12/22/2025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404111-F50F-6899-7F3A-C299D1BAF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8BD857-CB4F-8553-D680-F819F9FE5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0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89901-0DA0-9C31-74FD-AFCC718DA3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AC72B5-FEB8-463A-86B5-34CBB9A0162D}" type="datetime1">
              <a:rPr lang="en-US" smtClean="0"/>
              <a:t>12/22/2025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5D067E-3E3E-1F2B-6745-62DB78627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2A8F5C-3770-3C4C-00EF-825CA20F6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AD63DD-956E-75E7-0470-0FDEB602A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7563"/>
          </a:xfrm>
          <a:prstGeom prst="rect">
            <a:avLst/>
          </a:prstGeom>
        </p:spPr>
        <p:txBody>
          <a:bodyPr/>
          <a:lstStyle>
            <a:lvl1pPr>
              <a:defRPr sz="3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19775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2B8FBC-5D36-CE45-8FF0-0F7856A525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D3DDBBB-1421-486E-A543-67AF83FCD5D0}" type="datetime1">
              <a:rPr lang="en-US" smtClean="0"/>
              <a:t>12/22/2025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B2D97E-0654-C4EA-B935-AC24CD1D9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3A957-8EDA-7F1F-5FAC-0A76BBE3A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C749A-69EC-F7A4-89DC-B609C17C3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7563"/>
          </a:xfrm>
          <a:prstGeom prst="rect">
            <a:avLst/>
          </a:prstGeom>
        </p:spPr>
        <p:txBody>
          <a:bodyPr/>
          <a:lstStyle>
            <a:lvl1pPr>
              <a:defRPr sz="3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756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0A045-902F-5C44-6C3C-514A084F1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4DF8A-0B6C-50C0-E778-75D9120BF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EB76BC-1C65-9977-8110-D88FAF73B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93FF4-78C8-2D9C-D219-BA7E8657E2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29BF91-ADD0-4219-A628-8B4893472ECB}" type="datetime1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4DB8D-7BE4-76BD-8438-CA6D2FE7D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C26BE2-B1E4-D489-092A-C48165662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C91AF-0D59-1F77-33ED-6B4D0F46A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72BB8B-A3EC-47D1-ABD2-05EFB3E84F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CBE96F-D965-C0B2-2721-B692A18980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A7CCE-65FE-C674-8281-92B7CC9EF1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3B5C58-F06E-46E0-9EE7-90B80FFB45E1}" type="datetime1">
              <a:rPr lang="en-US" smtClean="0"/>
              <a:t>12/22/2025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C05AB-012D-FBBF-23EE-C4B9849DA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AE019-D78E-0F3B-4A5C-4701C7C0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05C927-5A52-4227-BEB7-AA2D12A1D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03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30">
            <a:extLst>
              <a:ext uri="{FF2B5EF4-FFF2-40B4-BE49-F238E27FC236}">
                <a16:creationId xmlns:a16="http://schemas.microsoft.com/office/drawing/2014/main" id="{DD5FE3CB-5484-194F-6915-D9B4EDBBC58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28" y="6409872"/>
            <a:ext cx="1507881" cy="239890"/>
          </a:xfrm>
          <a:prstGeom prst="rect">
            <a:avLst/>
          </a:prstGeom>
        </p:spPr>
      </p:pic>
      <p:sp>
        <p:nvSpPr>
          <p:cNvPr id="8" name="직사각형 5">
            <a:extLst>
              <a:ext uri="{FF2B5EF4-FFF2-40B4-BE49-F238E27FC236}">
                <a16:creationId xmlns:a16="http://schemas.microsoft.com/office/drawing/2014/main" id="{DC167CC3-3B3A-D4DF-CF88-B9139B1E52E1}"/>
              </a:ext>
            </a:extLst>
          </p:cNvPr>
          <p:cNvSpPr/>
          <p:nvPr userDrawn="1"/>
        </p:nvSpPr>
        <p:spPr>
          <a:xfrm>
            <a:off x="0" y="0"/>
            <a:ext cx="12192000" cy="116128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12000"/>
                </a:schemeClr>
              </a:gs>
              <a:gs pos="30000">
                <a:srgbClr val="00B0F0"/>
              </a:gs>
              <a:gs pos="74000">
                <a:srgbClr val="0060A8"/>
              </a:gs>
            </a:gsLst>
            <a:lin ang="10800000" scaled="1"/>
            <a:tileRect/>
          </a:gradFill>
          <a:ln>
            <a:noFill/>
          </a:ln>
          <a:effectLst>
            <a:outerShdw blurRad="215900" dist="304800" dir="8100000" algn="tr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latinLnBrk="0">
              <a:lnSpc>
                <a:spcPct val="150000"/>
              </a:lnSpc>
              <a:defRPr/>
            </a:pPr>
            <a:endParaRPr lang="en-US" altLang="ko-KR" sz="3600" b="1" kern="0" dirty="0">
              <a:solidFill>
                <a:prstClr val="white"/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92F5035-C954-0FD9-20F9-411999626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599" y="6356350"/>
            <a:ext cx="6217629" cy="4145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SIMPLIS Technologies - Proprietary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30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implis.com/training/simplis-essentials" TargetMode="External"/><Relationship Id="rId2" Type="http://schemas.openxmlformats.org/officeDocument/2006/relationships/hyperlink" Target="https://simplis.com/documentation/link/simplis/simplis-tutorial/getting-started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implis.com/training/simplis-essentials" TargetMode="External"/><Relationship Id="rId2" Type="http://schemas.openxmlformats.org/officeDocument/2006/relationships/hyperlink" Target="https://simplis.com/documentation/link/simplis/simplis-tutorial/getting-starte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67BDC-FA01-D542-3AE4-E72A8CB3C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D19D52-8623-E913-BD26-7C41D94FCC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915660"/>
            <a:ext cx="12183527" cy="200513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Measuring the Input and Output Impedance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Of a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DC-to-DC Converter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18793-0E45-1D42-34B0-CD6A91DEC6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5220093"/>
            <a:ext cx="12192000" cy="536575"/>
          </a:xfrm>
        </p:spPr>
        <p:txBody>
          <a:bodyPr/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November 20, 2025</a:t>
            </a:r>
          </a:p>
        </p:txBody>
      </p:sp>
    </p:spTree>
    <p:extLst>
      <p:ext uri="{BB962C8B-B14F-4D97-AF65-F5344CB8AC3E}">
        <p14:creationId xmlns:p14="http://schemas.microsoft.com/office/powerpoint/2010/main" val="4094934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57A12-1666-38BE-C98F-E71718734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85A593-7BD9-E737-452E-BBCF3301D8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Part 2:  Measuring the Input Impedance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Of a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DC-to-DC Converter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A08CEA-C38A-1017-C296-242A1003D0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5220093"/>
            <a:ext cx="12192000" cy="536575"/>
          </a:xfrm>
        </p:spPr>
        <p:txBody>
          <a:bodyPr/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November 20, 2025</a:t>
            </a:r>
          </a:p>
        </p:txBody>
      </p:sp>
    </p:spTree>
    <p:extLst>
      <p:ext uri="{BB962C8B-B14F-4D97-AF65-F5344CB8AC3E}">
        <p14:creationId xmlns:p14="http://schemas.microsoft.com/office/powerpoint/2010/main" val="3193409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5D048-F2D6-8E26-061B-06333AB42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CC55B-04F3-6E15-F16B-B54A78ADE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Input Impedance of DC-to-DC Converters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A601B-2359-477E-D1C0-F929ED6B8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3841"/>
            <a:ext cx="10515600" cy="4351338"/>
          </a:xfrm>
        </p:spPr>
        <p:txBody>
          <a:bodyPr/>
          <a:lstStyle/>
          <a:p>
            <a:r>
              <a:rPr lang="en-US" dirty="0"/>
              <a:t>Input and Output Impedance measurements are AC measurements </a:t>
            </a:r>
          </a:p>
          <a:p>
            <a:pPr lvl="1"/>
            <a:r>
              <a:rPr lang="en-US" dirty="0"/>
              <a:t>To use SIMPLIS AC analysis, we need a successful POP analysis</a:t>
            </a:r>
          </a:p>
          <a:p>
            <a:pPr lvl="2"/>
            <a:r>
              <a:rPr lang="en-US" dirty="0"/>
              <a:t>Circuit must be stable, where the waveforms of each cycle are exactly the same as the previous cycle.</a:t>
            </a:r>
          </a:p>
          <a:p>
            <a:pPr lvl="2"/>
            <a:r>
              <a:rPr lang="en-US" dirty="0"/>
              <a:t>For circuits that cannot not successfully POP, you will need to use our Multi-Tone AC analysis.  The techniques you learn here also apply to Multi-tone AC analysis.</a:t>
            </a:r>
          </a:p>
          <a:p>
            <a:r>
              <a:rPr lang="en-US" dirty="0"/>
              <a:t>We assume you have completed the </a:t>
            </a:r>
            <a:r>
              <a:rPr lang="en-US" dirty="0">
                <a:hlinkClick r:id="rId2"/>
              </a:rPr>
              <a:t>SIMPLIS Tutorial</a:t>
            </a:r>
            <a:endParaRPr lang="en-US" dirty="0"/>
          </a:p>
          <a:p>
            <a:r>
              <a:rPr lang="en-US" dirty="0"/>
              <a:t>and the </a:t>
            </a:r>
            <a:r>
              <a:rPr lang="en-US" dirty="0">
                <a:hlinkClick r:id="rId3"/>
              </a:rPr>
              <a:t>SIMPLIS Essentials</a:t>
            </a:r>
            <a:r>
              <a:rPr lang="en-US" dirty="0"/>
              <a:t> online training course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DBB49E-AB4F-354C-C5D4-87AF1A671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35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6C70B-3D9A-15AF-B505-700DB1F13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EBE4B-38A9-EF97-E1D7-BBAD49C88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Input Impedance of DC-to-DC Converters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8135D-6A59-C04F-A030-F2F4DC3BA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1:  Measure &amp; Record the Bode Plot of the loop gain of your converter under each line and load condition</a:t>
            </a:r>
          </a:p>
          <a:p>
            <a:pPr lvl="1"/>
            <a:r>
              <a:rPr lang="en-US" dirty="0"/>
              <a:t>You are going to want to refer to these plots as you interpret your Input Impedance measurements</a:t>
            </a:r>
          </a:p>
          <a:p>
            <a:r>
              <a:rPr lang="en-US" dirty="0"/>
              <a:t>Step 2:  Modify your schematic to make this measurement </a:t>
            </a:r>
          </a:p>
          <a:p>
            <a:pPr lvl="1"/>
            <a:r>
              <a:rPr lang="en-US" dirty="0"/>
              <a:t>I like to also measure the impedance of the Input capacitor(s) (or filter)</a:t>
            </a:r>
          </a:p>
          <a:p>
            <a:r>
              <a:rPr lang="en-US" dirty="0"/>
              <a:t>Step 3:  Measure &amp; Record the Input Impedance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F8ADCD-429D-5D5D-FF6B-024264F6D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05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554FA-95F7-BC1B-3D95-D130C9375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38DF496-BE54-73C0-8D2E-430D232BF1CF}"/>
              </a:ext>
            </a:extLst>
          </p:cNvPr>
          <p:cNvSpPr/>
          <p:nvPr/>
        </p:nvSpPr>
        <p:spPr>
          <a:xfrm>
            <a:off x="1338606" y="1414017"/>
            <a:ext cx="2394408" cy="4041438"/>
          </a:xfrm>
          <a:prstGeom prst="roundRect">
            <a:avLst/>
          </a:prstGeom>
          <a:solidFill>
            <a:srgbClr val="4472C4">
              <a:alpha val="1176"/>
            </a:srgb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03F0E6-4068-6E4B-21CA-2ED19FFD2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Circuit for Input Impedance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FC091-C89F-3006-18EA-B0C58277A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13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B74489-CC69-AAD9-3D78-1B71E102A473}"/>
              </a:ext>
            </a:extLst>
          </p:cNvPr>
          <p:cNvSpPr txBox="1"/>
          <p:nvPr/>
        </p:nvSpPr>
        <p:spPr>
          <a:xfrm>
            <a:off x="1699951" y="5935931"/>
            <a:ext cx="2194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4472C4"/>
                </a:solidFill>
              </a:rPr>
              <a:t>Input Impedance</a:t>
            </a:r>
          </a:p>
          <a:p>
            <a:pPr algn="ctr"/>
            <a:r>
              <a:rPr lang="en-US" b="1" dirty="0">
                <a:solidFill>
                  <a:srgbClr val="4472C4"/>
                </a:solidFill>
              </a:rPr>
              <a:t>Measurement Circuit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F7E5DF-FBBC-6ABA-A625-66F459E30DE4}"/>
              </a:ext>
            </a:extLst>
          </p:cNvPr>
          <p:cNvSpPr txBox="1"/>
          <p:nvPr/>
        </p:nvSpPr>
        <p:spPr>
          <a:xfrm>
            <a:off x="5898822" y="2113823"/>
            <a:ext cx="40833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4472C4"/>
                </a:solidFill>
              </a:rPr>
              <a:t>Note: </a:t>
            </a:r>
            <a:r>
              <a:rPr lang="en-US" sz="2000" dirty="0"/>
              <a:t>The Bode Plot probe requires two voltage inputs referenced to Node Zero ground.  In this application the input source is grounded.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BB6450-995D-CB18-0BB7-ECAE80395BF5}"/>
              </a:ext>
            </a:extLst>
          </p:cNvPr>
          <p:cNvSpPr txBox="1"/>
          <p:nvPr/>
        </p:nvSpPr>
        <p:spPr>
          <a:xfrm>
            <a:off x="3822830" y="262670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</a:rPr>
              <a:t>Input 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8A7D92-32EF-0E10-3C0C-CAB9F9417A21}"/>
              </a:ext>
            </a:extLst>
          </p:cNvPr>
          <p:cNvSpPr txBox="1"/>
          <p:nvPr/>
        </p:nvSpPr>
        <p:spPr>
          <a:xfrm>
            <a:off x="3822830" y="498847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</a:rPr>
              <a:t>Input –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CC07330C-BA81-26EB-5F56-61BADDF008A3}"/>
              </a:ext>
            </a:extLst>
          </p:cNvPr>
          <p:cNvSpPr/>
          <p:nvPr/>
        </p:nvSpPr>
        <p:spPr>
          <a:xfrm rot="5400000">
            <a:off x="2304454" y="4378051"/>
            <a:ext cx="462709" cy="2488676"/>
          </a:xfrm>
          <a:prstGeom prst="rightBrace">
            <a:avLst>
              <a:gd name="adj1" fmla="val 3734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664CAF00-CCD0-A12B-4911-7A4BFBE1E6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7976" y="1496807"/>
            <a:ext cx="2050070" cy="38114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6791061-FD6F-7531-D45E-1CE5FC1C4398}"/>
              </a:ext>
            </a:extLst>
          </p:cNvPr>
          <p:cNvSpPr txBox="1"/>
          <p:nvPr/>
        </p:nvSpPr>
        <p:spPr>
          <a:xfrm>
            <a:off x="140257" y="4852997"/>
            <a:ext cx="1151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</a:rPr>
              <a:t>DC Source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6F03497-BE2E-61F1-12AC-EDA324579EFC}"/>
              </a:ext>
            </a:extLst>
          </p:cNvPr>
          <p:cNvCxnSpPr>
            <a:stCxn id="22" idx="3"/>
          </p:cNvCxnSpPr>
          <p:nvPr/>
        </p:nvCxnSpPr>
        <p:spPr>
          <a:xfrm flipV="1">
            <a:off x="1291470" y="4911365"/>
            <a:ext cx="282806" cy="1262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150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6B32E-72ED-F9DF-C8FB-55AC6123B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Circuit for Input Impedance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5F097-A1CE-006D-AD2E-3E042198F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For frequencies higher than the crossover frequency of your control loop, the Input Impedance will be dominated by the passive components of the input filter.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CBDA44-57DD-F8F8-7139-E0BD24A60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44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9859C0-3552-CE33-E410-4BCF43BB2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CF868-6F48-BCE7-A3FC-29F852972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 the process using SIMPLIS Power Supply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2DC70-49BC-0294-E952-E9E484B91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628" y="1543343"/>
            <a:ext cx="6773944" cy="4351338"/>
          </a:xfrm>
        </p:spPr>
        <p:txBody>
          <a:bodyPr/>
          <a:lstStyle/>
          <a:p>
            <a:r>
              <a:rPr lang="en-US" dirty="0"/>
              <a:t>SIMPLIS Power Supply Sources allow you to easily perform Steady-State, AC and Transient analyses with a single schematic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C8112B-90C5-7CCE-3A53-ED019EBF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2C922C-BFA2-00FE-F2AF-B89D7F558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724" y="1543343"/>
            <a:ext cx="2896716" cy="333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477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4A24A-A810-4C7F-8A24-FD76468D3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6B1AA8E-0389-9E88-2899-F1959B747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24463"/>
            <a:ext cx="4604100" cy="46124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86FB0B-B0C2-2F2C-70B9-4D7D83C91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 the process using SIMPLIS Power Supply Source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F4EF89-265A-86DC-6D2E-3FCFF4819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2545A5-9D2C-CB69-BF17-1983911D54D7}"/>
              </a:ext>
            </a:extLst>
          </p:cNvPr>
          <p:cNvSpPr txBox="1"/>
          <p:nvPr/>
        </p:nvSpPr>
        <p:spPr>
          <a:xfrm>
            <a:off x="7032803" y="5943600"/>
            <a:ext cx="2986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</a:rPr>
              <a:t>Be sure to check out the Help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701065-0BCC-ACB1-10FB-67678A7A361D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10019518" y="5900182"/>
            <a:ext cx="364107" cy="2280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BA9342A-2637-B53C-72AE-3C6C11A90AC6}"/>
              </a:ext>
            </a:extLst>
          </p:cNvPr>
          <p:cNvSpPr txBox="1"/>
          <p:nvPr/>
        </p:nvSpPr>
        <p:spPr>
          <a:xfrm>
            <a:off x="391212" y="1748683"/>
            <a:ext cx="4415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This Source can be configured for: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823EB46-70E8-46A9-E618-703067A2C300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4091864" y="2348961"/>
            <a:ext cx="1936257" cy="6502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5A5950D-ABEE-CE14-E766-A94CB3935E29}"/>
              </a:ext>
            </a:extLst>
          </p:cNvPr>
          <p:cNvSpPr txBox="1"/>
          <p:nvPr/>
        </p:nvSpPr>
        <p:spPr>
          <a:xfrm>
            <a:off x="2681926" y="2281288"/>
            <a:ext cx="2444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Steady-State analyses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DB4EA15-492F-D1B8-7C52-D05AA391EF3F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5126249" y="2096622"/>
            <a:ext cx="912975" cy="3847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7B8666B-1D61-38D0-BC15-DDFCCAD4EFD9}"/>
              </a:ext>
            </a:extLst>
          </p:cNvPr>
          <p:cNvSpPr txBox="1"/>
          <p:nvPr/>
        </p:nvSpPr>
        <p:spPr>
          <a:xfrm>
            <a:off x="2681926" y="2799135"/>
            <a:ext cx="1409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AC analyses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902EBF-1C39-6BE5-D290-A385746E6F60}"/>
              </a:ext>
            </a:extLst>
          </p:cNvPr>
          <p:cNvSpPr txBox="1"/>
          <p:nvPr/>
        </p:nvSpPr>
        <p:spPr>
          <a:xfrm>
            <a:off x="2681926" y="3264788"/>
            <a:ext cx="2085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Transient analyses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AE09D30-91A5-B705-E23A-A35FC19088AC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4767497" y="2564091"/>
            <a:ext cx="1271727" cy="9007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61B78A0-A131-F7FA-4258-A683DBAC35C9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4767497" y="2983801"/>
            <a:ext cx="1271727" cy="4810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7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E739B6-AB23-D085-955B-FD0FBD1426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915660"/>
            <a:ext cx="12183527" cy="200513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Part 1:  Measuring the Output Impedance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Of a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DC-to-DC Converter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E193C4-E0F4-FDBC-BA2B-82AF14C278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5220093"/>
            <a:ext cx="12192000" cy="536575"/>
          </a:xfrm>
        </p:spPr>
        <p:txBody>
          <a:bodyPr/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November 20, 2025</a:t>
            </a:r>
          </a:p>
        </p:txBody>
      </p:sp>
    </p:spTree>
    <p:extLst>
      <p:ext uri="{BB962C8B-B14F-4D97-AF65-F5344CB8AC3E}">
        <p14:creationId xmlns:p14="http://schemas.microsoft.com/office/powerpoint/2010/main" val="881586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D3478-6B21-5839-546E-DCB7598CD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Output Impedance of DC-to-DC Converters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653A5-3F89-8E25-84A4-0233E99A0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3841"/>
            <a:ext cx="10515600" cy="4351338"/>
          </a:xfrm>
        </p:spPr>
        <p:txBody>
          <a:bodyPr/>
          <a:lstStyle/>
          <a:p>
            <a:r>
              <a:rPr lang="en-US" dirty="0"/>
              <a:t>Input and Output Impedance measurements require AC analyses </a:t>
            </a:r>
          </a:p>
          <a:p>
            <a:pPr lvl="1"/>
            <a:r>
              <a:rPr lang="en-US" dirty="0"/>
              <a:t>To use SIMPLIS AC analysis, we need a successful POP analysis</a:t>
            </a:r>
          </a:p>
          <a:p>
            <a:pPr lvl="2"/>
            <a:r>
              <a:rPr lang="en-US" dirty="0"/>
              <a:t>Circuit must be stable, where the waveforms of each cycle are exactly the same as the previous cycle.</a:t>
            </a:r>
          </a:p>
          <a:p>
            <a:pPr lvl="2"/>
            <a:r>
              <a:rPr lang="en-US" dirty="0"/>
              <a:t>For circuits that cannot not successfully POP, you will need to use our Multi-Tone AC analysis.  The techniques you learn here also apply to Multi-tone AC analysis.</a:t>
            </a:r>
          </a:p>
          <a:p>
            <a:r>
              <a:rPr lang="en-US" dirty="0"/>
              <a:t>We assume you have completed the </a:t>
            </a:r>
            <a:r>
              <a:rPr lang="en-US" dirty="0">
                <a:hlinkClick r:id="rId2"/>
              </a:rPr>
              <a:t>SIMPLIS Tutorial</a:t>
            </a:r>
            <a:endParaRPr lang="en-US" dirty="0"/>
          </a:p>
          <a:p>
            <a:r>
              <a:rPr lang="en-US" dirty="0"/>
              <a:t>and the </a:t>
            </a:r>
            <a:r>
              <a:rPr lang="en-US" dirty="0">
                <a:hlinkClick r:id="rId3"/>
              </a:rPr>
              <a:t>SIMPLIS Essentials</a:t>
            </a:r>
            <a:r>
              <a:rPr lang="en-US" dirty="0"/>
              <a:t> online training course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2AAD7-6E01-9144-4C83-64ADD5C1E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8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DC923-EF29-BBF7-D03E-D1F373B96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Output Impedance of DC-to-DC Converters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DC497-5127-9D62-89C8-608A0009F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1:  Measure &amp; Record the Bode Plot of the loop gain of your converter under each line and load condition</a:t>
            </a:r>
          </a:p>
          <a:p>
            <a:pPr lvl="1"/>
            <a:r>
              <a:rPr lang="en-US" dirty="0"/>
              <a:t>You are going to want to refer to these plots as you interpret your Output Impedance measurements</a:t>
            </a:r>
          </a:p>
          <a:p>
            <a:r>
              <a:rPr lang="en-US" dirty="0"/>
              <a:t>Step 2:  Modify your schematic to make this measurement </a:t>
            </a:r>
          </a:p>
          <a:p>
            <a:pPr lvl="1"/>
            <a:r>
              <a:rPr lang="en-US" dirty="0"/>
              <a:t>I like to also measure the impedance of the output capacitors</a:t>
            </a:r>
          </a:p>
          <a:p>
            <a:pPr lvl="2"/>
            <a:r>
              <a:rPr lang="en-US" dirty="0"/>
              <a:t>This is a little more difficult when you have a PDN included as part of your circuit.</a:t>
            </a:r>
          </a:p>
          <a:p>
            <a:r>
              <a:rPr lang="en-US" dirty="0"/>
              <a:t>Step 3:  Measure &amp; Record the Output Impedance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2851B9-F713-97B9-068F-4C950C0A9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78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4A476-52FB-2A8D-DE12-B8B85D220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68C6EC4-50DF-273D-CF4D-2AB7916BF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656" y="1800278"/>
            <a:ext cx="5177652" cy="26162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07700E-CA0F-605E-3D7B-27667401E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Circuit for Output Impedance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BB7CB-9161-86F3-43A5-B7496FE99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5</a:t>
            </a:fld>
            <a:endParaRPr lang="en-US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9DD6DC99-7563-C140-FBC5-4ECAEA6A5A70}"/>
              </a:ext>
            </a:extLst>
          </p:cNvPr>
          <p:cNvSpPr/>
          <p:nvPr/>
        </p:nvSpPr>
        <p:spPr>
          <a:xfrm rot="5400000">
            <a:off x="8457042" y="3477291"/>
            <a:ext cx="454844" cy="2653688"/>
          </a:xfrm>
          <a:prstGeom prst="rightBrace">
            <a:avLst>
              <a:gd name="adj1" fmla="val 3734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861732D-E78C-2026-85EE-B6231404F5EF}"/>
              </a:ext>
            </a:extLst>
          </p:cNvPr>
          <p:cNvSpPr/>
          <p:nvPr/>
        </p:nvSpPr>
        <p:spPr>
          <a:xfrm>
            <a:off x="7357621" y="1649691"/>
            <a:ext cx="2653688" cy="2908563"/>
          </a:xfrm>
          <a:prstGeom prst="roundRect">
            <a:avLst/>
          </a:prstGeom>
          <a:solidFill>
            <a:srgbClr val="4472C4">
              <a:alpha val="5098"/>
            </a:srgb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C023CE-76F7-FB76-4876-33D8C561AA7F}"/>
              </a:ext>
            </a:extLst>
          </p:cNvPr>
          <p:cNvSpPr txBox="1"/>
          <p:nvPr/>
        </p:nvSpPr>
        <p:spPr>
          <a:xfrm>
            <a:off x="7558920" y="5158224"/>
            <a:ext cx="2194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4472C4"/>
                </a:solidFill>
              </a:rPr>
              <a:t>Output Impedance</a:t>
            </a:r>
          </a:p>
          <a:p>
            <a:pPr algn="ctr"/>
            <a:r>
              <a:rPr lang="en-US" b="1" dirty="0">
                <a:solidFill>
                  <a:srgbClr val="4472C4"/>
                </a:solidFill>
              </a:rPr>
              <a:t>Measurement Circuit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B58C79-8F42-BEF5-B160-8A7188A4B5EB}"/>
              </a:ext>
            </a:extLst>
          </p:cNvPr>
          <p:cNvSpPr txBox="1"/>
          <p:nvPr/>
        </p:nvSpPr>
        <p:spPr>
          <a:xfrm>
            <a:off x="2012622" y="4788892"/>
            <a:ext cx="45325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4472C4"/>
                </a:solidFill>
              </a:rPr>
              <a:t>Note: </a:t>
            </a:r>
            <a:r>
              <a:rPr lang="en-US" sz="2000" dirty="0"/>
              <a:t>The Bode Plot probe requires two voltage inputs referenced to Node Zero ground.  In this application the output is grounded.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D20314-55A2-66DD-C31C-3C740F703C30}"/>
              </a:ext>
            </a:extLst>
          </p:cNvPr>
          <p:cNvSpPr txBox="1"/>
          <p:nvPr/>
        </p:nvSpPr>
        <p:spPr>
          <a:xfrm>
            <a:off x="6160419" y="2650155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</a:rPr>
              <a:t>Output 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AF05A6-0B29-FBC0-4002-5827F7187443}"/>
              </a:ext>
            </a:extLst>
          </p:cNvPr>
          <p:cNvSpPr txBox="1"/>
          <p:nvPr/>
        </p:nvSpPr>
        <p:spPr>
          <a:xfrm>
            <a:off x="6158588" y="3855845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</a:rPr>
              <a:t>Output -</a:t>
            </a:r>
          </a:p>
        </p:txBody>
      </p:sp>
    </p:spTree>
    <p:extLst>
      <p:ext uri="{BB962C8B-B14F-4D97-AF65-F5344CB8AC3E}">
        <p14:creationId xmlns:p14="http://schemas.microsoft.com/office/powerpoint/2010/main" val="3180172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66D87-9387-C716-6210-057E2452C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1F681-4E1B-7A5E-4BE5-78288DEEA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Circuit for Output Impedance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086DB-F126-CAD4-775E-356B41E5A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For frequencies higher than the crossover frequency of your control loop, the Output Impedance will be dominated by the passive components of the output filter.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0629A5-8886-3DE3-DA23-C67519BB4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07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7D5EF-2D9E-029F-46F1-B7CAFAA2BC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0FA44-52A3-59E4-34B0-7FEF580CA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 the process using SIMPLIS Power Supply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F1BCB-A503-6E49-8EAF-1B665802B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628" y="1543343"/>
            <a:ext cx="6773944" cy="4351338"/>
          </a:xfrm>
        </p:spPr>
        <p:txBody>
          <a:bodyPr/>
          <a:lstStyle/>
          <a:p>
            <a:r>
              <a:rPr lang="en-US" dirty="0"/>
              <a:t>SIMPLIS Power Supply Loads allow you to easily perform Steady-State, AC and Transient analyses with a single schematic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1D9CA-5B36-256C-9C25-99A5AE166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30259C-68F6-961B-1A77-200EC5FA0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423" y="1342210"/>
            <a:ext cx="3700573" cy="418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29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06C36-EA0D-3633-9704-0A57EDB43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11F2-6EF4-2FEE-7ABB-478A93882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 the process using SIMPLIS Power Supply Load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2DB40BB-6D16-3726-C324-B7DBCFC9C5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39224" y="1468850"/>
            <a:ext cx="4883515" cy="435133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3F3E09-23FC-2F22-92E0-1486A0645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5C927-5A52-4227-BEB7-AA2D12A1D832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1022D4-337A-4B3D-39BC-C5C76456D8D7}"/>
              </a:ext>
            </a:extLst>
          </p:cNvPr>
          <p:cNvSpPr txBox="1"/>
          <p:nvPr/>
        </p:nvSpPr>
        <p:spPr>
          <a:xfrm>
            <a:off x="7032803" y="5943600"/>
            <a:ext cx="2986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4472C4"/>
                </a:solidFill>
              </a:rPr>
              <a:t>Be sure to check out the Help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0B9629-5219-12F8-854B-70A72582FC68}"/>
              </a:ext>
            </a:extLst>
          </p:cNvPr>
          <p:cNvCxnSpPr>
            <a:stCxn id="8" idx="3"/>
          </p:cNvCxnSpPr>
          <p:nvPr/>
        </p:nvCxnSpPr>
        <p:spPr>
          <a:xfrm flipV="1">
            <a:off x="10019518" y="5773918"/>
            <a:ext cx="387674" cy="3543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050A672-309A-4911-D7BB-041A3A3EA9C6}"/>
              </a:ext>
            </a:extLst>
          </p:cNvPr>
          <p:cNvSpPr txBox="1"/>
          <p:nvPr/>
        </p:nvSpPr>
        <p:spPr>
          <a:xfrm>
            <a:off x="391212" y="1979629"/>
            <a:ext cx="4165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This Load can be configured for: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0997207-050E-D149-E16C-89B2FF376DDE}"/>
              </a:ext>
            </a:extLst>
          </p:cNvPr>
          <p:cNvCxnSpPr>
            <a:cxnSpLocks/>
          </p:cNvCxnSpPr>
          <p:nvPr/>
        </p:nvCxnSpPr>
        <p:spPr>
          <a:xfrm flipV="1">
            <a:off x="4893557" y="2554664"/>
            <a:ext cx="1092464" cy="3873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BEAAB6-1F8F-B53A-7DB9-06F2333577D2}"/>
              </a:ext>
            </a:extLst>
          </p:cNvPr>
          <p:cNvSpPr txBox="1"/>
          <p:nvPr/>
        </p:nvSpPr>
        <p:spPr>
          <a:xfrm>
            <a:off x="2394411" y="2757340"/>
            <a:ext cx="2444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Steady-State analyses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30463AC-8ED0-C2A1-2291-40CD19F20D0D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3804349" y="3044858"/>
            <a:ext cx="2181672" cy="4303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60621A4-32FF-0187-087E-A96927D4CC00}"/>
              </a:ext>
            </a:extLst>
          </p:cNvPr>
          <p:cNvSpPr txBox="1"/>
          <p:nvPr/>
        </p:nvSpPr>
        <p:spPr>
          <a:xfrm>
            <a:off x="2394411" y="3275187"/>
            <a:ext cx="1409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AC analyses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98CD37-A94C-2FB8-EE76-934A182D1169}"/>
              </a:ext>
            </a:extLst>
          </p:cNvPr>
          <p:cNvSpPr txBox="1"/>
          <p:nvPr/>
        </p:nvSpPr>
        <p:spPr>
          <a:xfrm>
            <a:off x="2394411" y="3934089"/>
            <a:ext cx="2085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Transient analyses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4E602D6-CD18-06CE-9E7D-61A389C92326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4479982" y="3675297"/>
            <a:ext cx="1468331" cy="45884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407B8EF-19D5-FA11-D318-1767A0E10166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4479982" y="4134144"/>
            <a:ext cx="1468331" cy="4048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430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5C244-B153-57D1-946D-24313D7CA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4175E1-B847-2D55-0EA8-B36E2DA73E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915660"/>
            <a:ext cx="12183527" cy="2005132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Measuring the Input and Output Impedance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Of a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DC-to-DC Converter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46E336-FCC1-8D92-AECD-EDA759D3BE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5220093"/>
            <a:ext cx="12192000" cy="536575"/>
          </a:xfrm>
        </p:spPr>
        <p:txBody>
          <a:bodyPr/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November 20, 2025</a:t>
            </a:r>
          </a:p>
        </p:txBody>
      </p:sp>
    </p:spTree>
    <p:extLst>
      <p:ext uri="{BB962C8B-B14F-4D97-AF65-F5344CB8AC3E}">
        <p14:creationId xmlns:p14="http://schemas.microsoft.com/office/powerpoint/2010/main" val="392551182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4 bythenumber_Prezo Template.potx" id="{8F6E1F2D-5EF5-461C-B4E2-5F9EFA9D1CDE}" vid="{57263DAF-14C6-4FA4-BF00-F7A816F1D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13090</TotalTime>
  <Words>680</Words>
  <Application>Microsoft Office PowerPoint</Application>
  <PresentationFormat>Widescreen</PresentationFormat>
  <Paragraphs>88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Aptos</vt:lpstr>
      <vt:lpstr>Arial</vt:lpstr>
      <vt:lpstr>Calibri</vt:lpstr>
      <vt:lpstr>1_Office Theme</vt:lpstr>
      <vt:lpstr>PowerPoint Presentation</vt:lpstr>
      <vt:lpstr>PowerPoint Presentation</vt:lpstr>
      <vt:lpstr>Measuring Output Impedance of DC-to-DC Converters</vt:lpstr>
      <vt:lpstr>Measuring Output Impedance of DC-to-DC Converters</vt:lpstr>
      <vt:lpstr>Measurement Circuit for Output Impedance</vt:lpstr>
      <vt:lpstr>Measurement Circuit for Output Impedance</vt:lpstr>
      <vt:lpstr>Simplify the process using SIMPLIS Power Supply Load</vt:lpstr>
      <vt:lpstr>Simplify the process using SIMPLIS Power Supply Load</vt:lpstr>
      <vt:lpstr>PowerPoint Presentation</vt:lpstr>
      <vt:lpstr>PowerPoint Presentation</vt:lpstr>
      <vt:lpstr>Measuring Input Impedance of DC-to-DC Converters</vt:lpstr>
      <vt:lpstr>Measuring Input Impedance of DC-to-DC Converters</vt:lpstr>
      <vt:lpstr>Measurement Circuit for Input Impedance</vt:lpstr>
      <vt:lpstr>Measurement Circuit for Input Impedance</vt:lpstr>
      <vt:lpstr>Simplify the process using SIMPLIS Power Supply Source</vt:lpstr>
      <vt:lpstr>Simplify the process using SIMPLIS Power Supply Source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 Wilson</dc:creator>
  <cp:lastModifiedBy>Tom Wilson</cp:lastModifiedBy>
  <cp:revision>97</cp:revision>
  <cp:lastPrinted>2025-08-24T20:37:42Z</cp:lastPrinted>
  <dcterms:created xsi:type="dcterms:W3CDTF">2025-07-03T19:35:28Z</dcterms:created>
  <dcterms:modified xsi:type="dcterms:W3CDTF">2025-12-23T00:05:25Z</dcterms:modified>
</cp:coreProperties>
</file>